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00" r:id="rId3"/>
    <p:sldId id="301" r:id="rId4"/>
    <p:sldId id="302" r:id="rId5"/>
    <p:sldId id="265" r:id="rId6"/>
    <p:sldId id="298" r:id="rId7"/>
    <p:sldId id="299" r:id="rId8"/>
    <p:sldId id="285" r:id="rId9"/>
    <p:sldId id="292" r:id="rId10"/>
    <p:sldId id="284" r:id="rId11"/>
    <p:sldId id="294" r:id="rId12"/>
    <p:sldId id="297" r:id="rId13"/>
    <p:sldId id="303" r:id="rId14"/>
    <p:sldId id="291" r:id="rId15"/>
    <p:sldId id="27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64" autoAdjust="0"/>
    <p:restoredTop sz="94622" autoAdjust="0"/>
  </p:normalViewPr>
  <p:slideViewPr>
    <p:cSldViewPr>
      <p:cViewPr>
        <p:scale>
          <a:sx n="82" d="100"/>
          <a:sy n="82" d="100"/>
        </p:scale>
        <p:origin x="-76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D8BD707-D9CF-40AE-B4C6-C98DA3205C09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91000" y="2286000"/>
            <a:ext cx="4419600" cy="3200400"/>
          </a:xfrm>
        </p:spPr>
        <p:txBody>
          <a:bodyPr>
            <a:normAutofit/>
          </a:bodyPr>
          <a:lstStyle/>
          <a:p>
            <a:pPr algn="ctr"/>
            <a:r>
              <a:rPr lang="bg-BG" sz="2800" b="1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ПРИЕМ В ПРОФИЛИРАНИ И  ПРОФЕСИОНАЛНИ УЧИЛИЩА СЛЕД ОСНОВНО ОБРАЗОВАНИЕ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5334000"/>
            <a:ext cx="3309803" cy="762000"/>
          </a:xfrm>
        </p:spPr>
        <p:txBody>
          <a:bodyPr>
            <a:normAutofit fontScale="85000" lnSpcReduction="10000"/>
          </a:bodyPr>
          <a:lstStyle/>
          <a:p>
            <a:pPr algn="ctr"/>
            <a:endParaRPr lang="bg-BG" b="1" dirty="0" smtClean="0"/>
          </a:p>
          <a:p>
            <a:pPr algn="ctr"/>
            <a:r>
              <a:rPr lang="bg-BG" sz="2400" b="1" dirty="0" smtClean="0"/>
              <a:t>Учебна 201</a:t>
            </a:r>
            <a:r>
              <a:rPr lang="en-US" sz="2400" b="1" dirty="0" smtClean="0"/>
              <a:t>3</a:t>
            </a:r>
            <a:r>
              <a:rPr lang="bg-BG" sz="2400" b="1" dirty="0" smtClean="0"/>
              <a:t>/1</a:t>
            </a:r>
            <a:r>
              <a:rPr lang="en-US" sz="2400" b="1" dirty="0" smtClean="0"/>
              <a:t>4</a:t>
            </a:r>
            <a:r>
              <a:rPr lang="bg-BG" sz="2400" b="1" dirty="0" smtClean="0"/>
              <a:t> година</a:t>
            </a:r>
          </a:p>
        </p:txBody>
      </p:sp>
    </p:spTree>
    <p:extLst>
      <p:ext uri="{BB962C8B-B14F-4D97-AF65-F5344CB8AC3E}">
        <p14:creationId xmlns:p14="http://schemas.microsoft.com/office/powerpoint/2010/main" val="357076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1"/>
            <a:ext cx="8077200" cy="914400"/>
          </a:xfrm>
        </p:spPr>
        <p:txBody>
          <a:bodyPr>
            <a:noAutofit/>
          </a:bodyPr>
          <a:lstStyle/>
          <a:p>
            <a:pPr algn="ctr"/>
            <a:r>
              <a:rPr lang="bg-BG" sz="3600" b="1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Прием в средни училища на Община Бургас</a:t>
            </a:r>
            <a:endParaRPr lang="en-US" sz="3600" b="1" dirty="0">
              <a:solidFill>
                <a:schemeClr val="accent3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/>
          </a:bodyPr>
          <a:lstStyle/>
          <a:p>
            <a:pPr marL="457200" indent="-457200" algn="just">
              <a:buFont typeface="Wingdings" pitchFamily="2" charset="2"/>
              <a:buChar char="v"/>
            </a:pP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ПГ по туризъм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  <a:sym typeface="Wingdings" pitchFamily="2" charset="2"/>
              </a:rPr>
              <a:t>: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bg-BG" sz="28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  <a:sym typeface="Wingdings" pitchFamily="2" charset="2"/>
              </a:rPr>
              <a:t>Техник – технолог в ХВП - производство на хляб, хлебни и сладкарски изделия - 1; </a:t>
            </a:r>
            <a:endParaRPr lang="bg-BG" sz="2800" b="1" dirty="0" smtClean="0">
              <a:solidFill>
                <a:schemeClr val="accent5">
                  <a:lumMod val="50000"/>
                </a:schemeClr>
              </a:solidFill>
              <a:latin typeface="Book Antiqua" pitchFamily="18" charset="0"/>
            </a:endParaRPr>
          </a:p>
          <a:p>
            <a:pPr marL="457200" indent="-457200" algn="just">
              <a:buFont typeface="Wingdings" pitchFamily="2" charset="2"/>
              <a:buChar char="Ø"/>
            </a:pPr>
            <a:r>
              <a:rPr lang="bg-BG" sz="28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Готвач - производство на кулинарни изделия и напитки - 2;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bg-BG" sz="3600" b="1" dirty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ПГ по морско корабоплаване и риболов: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bg-BG" sz="28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Корабни машини и механизми – 1 ;</a:t>
            </a:r>
            <a:endParaRPr lang="bg-BG" sz="2800" b="1" dirty="0">
              <a:solidFill>
                <a:schemeClr val="accent5">
                  <a:lumMod val="50000"/>
                </a:schemeClr>
              </a:solidFill>
              <a:latin typeface="Book Antiqua" pitchFamily="18" charset="0"/>
            </a:endParaRPr>
          </a:p>
          <a:p>
            <a:pPr marL="457200" indent="-457200" algn="just">
              <a:buFont typeface="Wingdings" pitchFamily="2" charset="2"/>
              <a:buChar char="Ø"/>
            </a:pPr>
            <a:endParaRPr lang="bg-BG" sz="2800" b="1" dirty="0" smtClean="0">
              <a:solidFill>
                <a:schemeClr val="accent5">
                  <a:lumMod val="50000"/>
                </a:schemeClr>
              </a:solidFill>
              <a:latin typeface="Book Antiqua" pitchFamily="18" charset="0"/>
            </a:endParaRPr>
          </a:p>
          <a:p>
            <a:pPr marL="457200" indent="-457200" algn="just">
              <a:buFont typeface="Wingdings" pitchFamily="2" charset="2"/>
              <a:buChar char="v"/>
            </a:pPr>
            <a:endParaRPr lang="bg-BG" sz="3200" b="1" dirty="0" smtClean="0">
              <a:solidFill>
                <a:schemeClr val="accent5">
                  <a:lumMod val="50000"/>
                </a:schemeClr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00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1066800"/>
          </a:xfrm>
        </p:spPr>
        <p:txBody>
          <a:bodyPr>
            <a:noAutofit/>
          </a:bodyPr>
          <a:lstStyle/>
          <a:p>
            <a:pPr algn="ctr"/>
            <a:r>
              <a:rPr lang="bg-BG" sz="3600" b="1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Прием в средни училища на Община Бургас</a:t>
            </a:r>
            <a:endParaRPr lang="en-US" sz="3600" b="1" dirty="0">
              <a:solidFill>
                <a:schemeClr val="accent3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724400"/>
          </a:xfrm>
        </p:spPr>
        <p:txBody>
          <a:bodyPr>
            <a:normAutofit lnSpcReduction="10000"/>
          </a:bodyPr>
          <a:lstStyle/>
          <a:p>
            <a:pPr marL="457200" indent="-457200" algn="just">
              <a:buFont typeface="Wingdings" pitchFamily="2" charset="2"/>
              <a:buChar char="v"/>
            </a:pP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ПГМЕЕ:</a:t>
            </a:r>
            <a:endParaRPr lang="bg-BG" sz="2600" b="1" dirty="0" smtClean="0">
              <a:solidFill>
                <a:schemeClr val="accent5">
                  <a:lumMod val="50000"/>
                </a:schemeClr>
              </a:solidFill>
              <a:latin typeface="Book Antiqua" pitchFamily="18" charset="0"/>
            </a:endParaRPr>
          </a:p>
          <a:p>
            <a:pPr marL="457200" indent="-457200" algn="just">
              <a:buFont typeface="Wingdings" pitchFamily="2" charset="2"/>
              <a:buChar char="Ø"/>
            </a:pPr>
            <a:r>
              <a:rPr lang="bg-BG" sz="2600" b="1" dirty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а</a:t>
            </a:r>
            <a:r>
              <a:rPr lang="bg-BG" sz="26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втотранспортна техника – 1 паралелка;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 </a:t>
            </a:r>
            <a:r>
              <a:rPr lang="bg-BG" sz="3200" b="1" dirty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ПГХТ: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bg-BG" sz="2600" b="1" dirty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с</a:t>
            </a:r>
            <a:r>
              <a:rPr lang="bg-BG" sz="26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истемно програмиране – 1 паралелка; 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bg-BG" sz="26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екология и опазване на околната среда – 1 паралелка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bg-BG" sz="3200" b="1" dirty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ПГЕЕ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: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bg-BG" sz="28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електрически инсталации – 1 паралелка; 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bg-BG" sz="28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компютърна техника и технологии – 1 паралелка; </a:t>
            </a:r>
            <a:endParaRPr lang="bg-BG" sz="2800" b="1" dirty="0">
              <a:solidFill>
                <a:schemeClr val="accent5">
                  <a:lumMod val="50000"/>
                </a:schemeClr>
              </a:solidFill>
              <a:latin typeface="Book Antiqua" pitchFamily="18" charset="0"/>
            </a:endParaRPr>
          </a:p>
          <a:p>
            <a:pPr marL="457200" indent="-457200" algn="just">
              <a:buFont typeface="Wingdings" pitchFamily="2" charset="2"/>
              <a:buChar char="Ø"/>
            </a:pPr>
            <a:endParaRPr lang="bg-BG" sz="2600" b="1" dirty="0" smtClean="0">
              <a:solidFill>
                <a:schemeClr val="accent5">
                  <a:lumMod val="50000"/>
                </a:schemeClr>
              </a:solidFill>
              <a:latin typeface="Book Antiqua" pitchFamily="18" charset="0"/>
            </a:endParaRPr>
          </a:p>
          <a:p>
            <a:pPr marL="457200" indent="-457200" algn="just">
              <a:buFont typeface="Wingdings" pitchFamily="2" charset="2"/>
              <a:buChar char="Ø"/>
            </a:pPr>
            <a:endParaRPr lang="bg-BG" sz="2600" b="1" dirty="0" smtClean="0">
              <a:solidFill>
                <a:schemeClr val="accent5">
                  <a:lumMod val="50000"/>
                </a:schemeClr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28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1"/>
            <a:ext cx="8077200" cy="914400"/>
          </a:xfrm>
        </p:spPr>
        <p:txBody>
          <a:bodyPr>
            <a:noAutofit/>
          </a:bodyPr>
          <a:lstStyle/>
          <a:p>
            <a:pPr algn="ctr"/>
            <a:r>
              <a:rPr lang="bg-BG" sz="3600" b="1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Прием в средни училища на Община Бургас</a:t>
            </a:r>
            <a:endParaRPr lang="en-US" sz="3600" b="1" dirty="0">
              <a:solidFill>
                <a:schemeClr val="accent3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8229600" cy="5029200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itchFamily="2" charset="2"/>
              <a:buChar char="v"/>
            </a:pP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ПГ по транспорт: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bg-BG" sz="2400" b="1" dirty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а</a:t>
            </a:r>
            <a:r>
              <a:rPr lang="bg-BG" sz="24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втотранспортна техника – 1 паралелка;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bg-BG" sz="2400" b="1" dirty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а</a:t>
            </a:r>
            <a:r>
              <a:rPr lang="bg-BG" sz="24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втобояджийство – 0,5 паралелка;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bg-BG" sz="2400" b="1" dirty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а</a:t>
            </a:r>
            <a:r>
              <a:rPr lang="bg-BG" sz="24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втотенекеджийство – 0,5 паралелка; 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ПТГ: 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bg-BG" sz="24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топлотехника – 1 паралелка; </a:t>
            </a:r>
          </a:p>
          <a:p>
            <a:pPr marL="457200" indent="-457200" algn="just">
              <a:buFont typeface="Wingdings" pitchFamily="2" charset="2"/>
              <a:buChar char="Ø"/>
            </a:pPr>
            <a:endParaRPr lang="bg-BG" sz="2800" b="1" dirty="0" smtClean="0">
              <a:solidFill>
                <a:schemeClr val="accent5">
                  <a:lumMod val="50000"/>
                </a:schemeClr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72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1"/>
            <a:ext cx="8077200" cy="914400"/>
          </a:xfrm>
        </p:spPr>
        <p:txBody>
          <a:bodyPr>
            <a:noAutofit/>
          </a:bodyPr>
          <a:lstStyle/>
          <a:p>
            <a:pPr algn="ctr"/>
            <a:r>
              <a:rPr lang="bg-BG" sz="3600" b="1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Прием в средни училища на Община Бургас</a:t>
            </a:r>
            <a:endParaRPr lang="en-US" sz="3600" b="1" dirty="0">
              <a:solidFill>
                <a:schemeClr val="accent3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8229600" cy="5029200"/>
          </a:xfrm>
        </p:spPr>
        <p:txBody>
          <a:bodyPr>
            <a:normAutofit lnSpcReduction="10000"/>
          </a:bodyPr>
          <a:lstStyle/>
          <a:p>
            <a:pPr marL="457200" indent="-457200" algn="just">
              <a:buFont typeface="Wingdings" pitchFamily="2" charset="2"/>
              <a:buChar char="v"/>
            </a:pP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ПГ по дървообработване: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bg-BG" sz="28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производство на тапицирани изделия - 0,5 паралелка;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bg-BG" sz="28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 производство на мебели - 0,5 паралелка;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bg-BG" sz="28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горско и ловно стопанство – 1 паралелка; </a:t>
            </a:r>
          </a:p>
          <a:p>
            <a:pPr marL="342900" indent="-342900" algn="just">
              <a:buFont typeface="Wingdings" pitchFamily="2" charset="2"/>
              <a:buChar char="v"/>
            </a:pP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ПГ по градостроителство и инсталации 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bg-BG" sz="28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топлотехника – 1 паралелка;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bg-BG" sz="28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вътрешни облицовки и настилки – 1 паралелка</a:t>
            </a:r>
            <a:endParaRPr lang="bg-BG" sz="2800" b="1" dirty="0">
              <a:solidFill>
                <a:schemeClr val="accent5">
                  <a:lumMod val="50000"/>
                </a:schemeClr>
              </a:solidFill>
              <a:latin typeface="Book Antiqua" pitchFamily="18" charset="0"/>
            </a:endParaRPr>
          </a:p>
          <a:p>
            <a:pPr marL="457200" indent="-457200" algn="just">
              <a:buFont typeface="Wingdings" pitchFamily="2" charset="2"/>
              <a:buChar char="Ø"/>
            </a:pPr>
            <a:endParaRPr lang="bg-BG" sz="2800" b="1" dirty="0" smtClean="0">
              <a:solidFill>
                <a:schemeClr val="accent5">
                  <a:lumMod val="50000"/>
                </a:schemeClr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72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14400"/>
            <a:ext cx="8229600" cy="5638800"/>
          </a:xfrm>
        </p:spPr>
        <p:txBody>
          <a:bodyPr>
            <a:normAutofit/>
          </a:bodyPr>
          <a:lstStyle/>
          <a:p>
            <a:pPr algn="just"/>
            <a:endParaRPr lang="bg-BG" sz="2800" b="1" dirty="0">
              <a:solidFill>
                <a:schemeClr val="accent3">
                  <a:lumMod val="50000"/>
                </a:schemeClr>
              </a:solidFill>
              <a:latin typeface="Book Antiqua" pitchFamily="18" charset="0"/>
            </a:endParaRPr>
          </a:p>
          <a:p>
            <a:pPr algn="ctr"/>
            <a:r>
              <a:rPr lang="bg-BG" sz="4400" b="1" dirty="0" smtClean="0">
                <a:solidFill>
                  <a:srgbClr val="002060"/>
                </a:solidFill>
                <a:latin typeface="Book Antiqua" pitchFamily="18" charset="0"/>
              </a:rPr>
              <a:t>Нормативни документи и допълнителна информация за приема след основно образование – </a:t>
            </a:r>
          </a:p>
          <a:p>
            <a:pPr algn="ctr"/>
            <a:r>
              <a:rPr lang="en-US" sz="4400" b="1" u="sng" dirty="0">
                <a:solidFill>
                  <a:srgbClr val="002060"/>
                </a:solidFill>
                <a:latin typeface="Book Antiqua" pitchFamily="18" charset="0"/>
              </a:rPr>
              <a:t>www.rioburgas.org</a:t>
            </a:r>
          </a:p>
          <a:p>
            <a:pPr algn="ctr"/>
            <a:endParaRPr lang="bg-BG" sz="2800" b="1" dirty="0" smtClean="0">
              <a:solidFill>
                <a:srgbClr val="00206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408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2743200"/>
            <a:ext cx="3657600" cy="1524000"/>
          </a:xfrm>
        </p:spPr>
        <p:txBody>
          <a:bodyPr>
            <a:normAutofit fontScale="90000"/>
          </a:bodyPr>
          <a:lstStyle/>
          <a:p>
            <a:pPr algn="r"/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БЛАГОДАРЯ ЗА ВНИМАНИЕТО!</a:t>
            </a:r>
            <a:b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</a:b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  <a:sym typeface="Wingdings" pitchFamily="2" charset="2"/>
              </a:rPr>
              <a:t>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59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153400" cy="5181600"/>
          </a:xfrm>
        </p:spPr>
        <p:txBody>
          <a:bodyPr/>
          <a:lstStyle/>
          <a:p>
            <a:r>
              <a:rPr lang="bg-BG" b="1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	</a:t>
            </a:r>
            <a:r>
              <a:rPr lang="bg-BG" b="1" dirty="0" smtClean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</a:rPr>
              <a:t>В профилираните и професионалните паралелки в училищата на Община Бургас прием след завършено основно образование се осъществява по документи.   </a:t>
            </a:r>
            <a:br>
              <a:rPr lang="bg-BG" b="1" dirty="0" smtClean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</a:rPr>
            </a:br>
            <a:endParaRPr lang="en-US" b="1" dirty="0">
              <a:solidFill>
                <a:schemeClr val="accent4">
                  <a:lumMod val="50000"/>
                </a:schemeClr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678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5715000"/>
          </a:xfrm>
        </p:spPr>
        <p:txBody>
          <a:bodyPr>
            <a:normAutofit/>
          </a:bodyPr>
          <a:lstStyle/>
          <a:p>
            <a:r>
              <a:rPr lang="bg-BG" sz="3600" b="1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Изисквания към учениците за участие в приема:</a:t>
            </a:r>
            <a:br>
              <a:rPr lang="bg-BG" sz="3600" b="1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</a:br>
            <a:r>
              <a:rPr lang="bg-BG" sz="36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 - да са завършили основно образование;</a:t>
            </a:r>
            <a:br>
              <a:rPr lang="bg-BG" sz="36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</a:br>
            <a:r>
              <a:rPr lang="bg-BG" sz="36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- да не са по-възрастни от 17 години в годината на кандидатстване;</a:t>
            </a:r>
            <a:br>
              <a:rPr lang="bg-BG" sz="36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</a:br>
            <a:r>
              <a:rPr lang="bg-BG" sz="36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- профилите „Изкуства“, „Спорт“ и специалностите от различните професии да не са противопоказни на зравословното им състояние; </a:t>
            </a:r>
            <a:endParaRPr lang="en-US" sz="3600" b="1" dirty="0">
              <a:solidFill>
                <a:schemeClr val="accent5">
                  <a:lumMod val="50000"/>
                </a:schemeClr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103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153400" cy="914400"/>
          </a:xfrm>
        </p:spPr>
        <p:txBody>
          <a:bodyPr>
            <a:normAutofit/>
          </a:bodyPr>
          <a:lstStyle/>
          <a:p>
            <a:r>
              <a:rPr lang="bg-BG" b="1" dirty="0" smtClean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</a:rPr>
              <a:t>НЕОБХОДИМИ ДОКУМЕНТИ</a:t>
            </a:r>
            <a:endParaRPr lang="en-US" b="1" dirty="0">
              <a:solidFill>
                <a:schemeClr val="accent4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077200" cy="4572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bg-BG" sz="2800" b="1" dirty="0" smtClean="0">
                <a:latin typeface="Book Antiqua" pitchFamily="18" charset="0"/>
              </a:rPr>
              <a:t>ЗАЯВЛЕНИЕ за участие в класиране по образец на училището;</a:t>
            </a:r>
          </a:p>
          <a:p>
            <a:pPr>
              <a:buFont typeface="Wingdings" pitchFamily="2" charset="2"/>
              <a:buChar char="Ø"/>
            </a:pPr>
            <a:r>
              <a:rPr lang="bg-BG" sz="2800" b="1" dirty="0" smtClean="0">
                <a:latin typeface="Book Antiqua" pitchFamily="18" charset="0"/>
              </a:rPr>
              <a:t>КОПИЕ на свидетелството за основно образование</a:t>
            </a:r>
            <a:r>
              <a:rPr lang="bg-BG" sz="28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 (</a:t>
            </a:r>
            <a:r>
              <a:rPr lang="bg-BG" sz="2800" b="1" dirty="0" smtClean="0">
                <a:solidFill>
                  <a:srgbClr val="FF0000"/>
                </a:solidFill>
                <a:latin typeface="Book Antiqua" pitchFamily="18" charset="0"/>
              </a:rPr>
              <a:t>представя се и оригиналът за сверяване</a:t>
            </a:r>
            <a:r>
              <a:rPr lang="bg-BG" sz="28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)</a:t>
            </a:r>
            <a:r>
              <a:rPr lang="bg-BG" sz="2800" dirty="0" smtClean="0">
                <a:latin typeface="Book Antiqua" pitchFamily="18" charset="0"/>
              </a:rPr>
              <a:t>;</a:t>
            </a:r>
          </a:p>
          <a:p>
            <a:pPr>
              <a:buFont typeface="Wingdings" pitchFamily="2" charset="2"/>
              <a:buChar char="Ø"/>
            </a:pPr>
            <a:r>
              <a:rPr lang="bg-BG" sz="2800" b="1" dirty="0" smtClean="0">
                <a:latin typeface="Book Antiqua" pitchFamily="18" charset="0"/>
              </a:rPr>
              <a:t>МЕДИЦИНСКО СВИДЕТЕЛСТВО</a:t>
            </a:r>
            <a:r>
              <a:rPr lang="bg-BG" sz="2800" dirty="0" smtClean="0">
                <a:latin typeface="Book Antiqua" pitchFamily="18" charset="0"/>
              </a:rPr>
              <a:t>, удостоверяващо, че профилът или професията, за която се кандидатства, не е противопоказна на здравето;</a:t>
            </a:r>
            <a:endParaRPr lang="en-US" sz="28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76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1066799"/>
          </a:xfrm>
        </p:spPr>
        <p:txBody>
          <a:bodyPr>
            <a:noAutofit/>
          </a:bodyPr>
          <a:lstStyle/>
          <a:p>
            <a:pPr algn="ctr"/>
            <a:r>
              <a:rPr lang="bg-BG" sz="3600" b="1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График на дейностите по прием – І класиране</a:t>
            </a:r>
            <a:endParaRPr lang="en-US" sz="3600" b="1" dirty="0">
              <a:solidFill>
                <a:schemeClr val="accent3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8305800" cy="4800600"/>
          </a:xfrm>
        </p:spPr>
        <p:txBody>
          <a:bodyPr>
            <a:normAutofit fontScale="92500"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0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2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.-0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4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.07.201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4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 г. - подаване на документи;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До 0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7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.07.201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4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 г. – обявяване на  списъци от първо класиране;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На 0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8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.07.2014 г. – записване;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09.07.2014 г. – обявяване на незаети места.</a:t>
            </a:r>
          </a:p>
          <a:p>
            <a:r>
              <a:rPr lang="bg-BG" sz="3200" b="1" dirty="0" smtClean="0">
                <a:solidFill>
                  <a:srgbClr val="C00000"/>
                </a:solidFill>
                <a:latin typeface="Book Antiqua" pitchFamily="18" charset="0"/>
              </a:rPr>
              <a:t>!!! Записването се извършва в училището с ОРИГИНАЛ на свидетелството за основно образование.</a:t>
            </a:r>
          </a:p>
        </p:txBody>
      </p:sp>
    </p:spTree>
    <p:extLst>
      <p:ext uri="{BB962C8B-B14F-4D97-AF65-F5344CB8AC3E}">
        <p14:creationId xmlns:p14="http://schemas.microsoft.com/office/powerpoint/2010/main" val="378942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1066799"/>
          </a:xfrm>
        </p:spPr>
        <p:txBody>
          <a:bodyPr>
            <a:noAutofit/>
          </a:bodyPr>
          <a:lstStyle/>
          <a:p>
            <a:pPr algn="ctr"/>
            <a:r>
              <a:rPr lang="bg-BG" sz="3600" b="1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График на дейностите по прием – ІІ класиране</a:t>
            </a:r>
            <a:endParaRPr lang="en-US" sz="3600" b="1" dirty="0">
              <a:solidFill>
                <a:schemeClr val="accent3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752600"/>
            <a:ext cx="8229600" cy="472440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10.07.2014 </a:t>
            </a:r>
            <a:r>
              <a:rPr lang="bg-BG" sz="3200" b="1" dirty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г. - подаване на 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документи за участие във второ класиране; </a:t>
            </a:r>
            <a:endParaRPr lang="bg-BG" sz="3200" b="1" dirty="0">
              <a:solidFill>
                <a:schemeClr val="accent5">
                  <a:lumMod val="50000"/>
                </a:schemeClr>
              </a:solidFill>
              <a:latin typeface="Book Antiqua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bg-BG" sz="3200" b="1" dirty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До 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14.07.2014 </a:t>
            </a:r>
            <a:r>
              <a:rPr lang="bg-BG" sz="3200" b="1" dirty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г. – обявяване на  списъци 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от второ </a:t>
            </a:r>
            <a:r>
              <a:rPr lang="bg-BG" sz="3200" b="1" dirty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класиране;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15.07.2014 </a:t>
            </a:r>
            <a:r>
              <a:rPr lang="bg-BG" sz="3200" b="1" dirty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г. – записване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;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Обявяване на брой незаети места след второ класиране – до 17.07.2014 г.</a:t>
            </a:r>
            <a:endParaRPr lang="bg-BG" sz="3200" b="1" dirty="0">
              <a:solidFill>
                <a:schemeClr val="accent5">
                  <a:lumMod val="50000"/>
                </a:schemeClr>
              </a:solidFill>
              <a:latin typeface="Book Antiqua" pitchFamily="18" charset="0"/>
            </a:endParaRPr>
          </a:p>
          <a:p>
            <a:r>
              <a:rPr lang="bg-BG" sz="3200" b="1" dirty="0">
                <a:solidFill>
                  <a:srgbClr val="C00000"/>
                </a:solidFill>
                <a:latin typeface="Book Antiqua" pitchFamily="18" charset="0"/>
              </a:rPr>
              <a:t>!!! Записването се извършва в училището с ОРИГИНАЛ на свидетелството за основно образование.</a:t>
            </a:r>
          </a:p>
          <a:p>
            <a:pPr algn="ctr"/>
            <a:endParaRPr lang="bg-BG" sz="3200" b="1" dirty="0" smtClean="0">
              <a:solidFill>
                <a:schemeClr val="accent5">
                  <a:lumMod val="50000"/>
                </a:schemeClr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17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1066799"/>
          </a:xfrm>
        </p:spPr>
        <p:txBody>
          <a:bodyPr>
            <a:noAutofit/>
          </a:bodyPr>
          <a:lstStyle/>
          <a:p>
            <a:pPr algn="ctr"/>
            <a:r>
              <a:rPr lang="bg-BG" sz="3600" b="1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График на дейностите по прием – ІІІ класиране</a:t>
            </a:r>
            <a:endParaRPr lang="en-US" sz="3600" b="1" dirty="0">
              <a:solidFill>
                <a:schemeClr val="accent3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76400"/>
            <a:ext cx="8077199" cy="480060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18.07.2014г</a:t>
            </a:r>
            <a:r>
              <a:rPr lang="bg-BG" sz="3200" b="1" dirty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. - подаване на документи за участие 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в трето </a:t>
            </a:r>
            <a:r>
              <a:rPr lang="bg-BG" sz="3200" b="1" dirty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класиране;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bg-BG" sz="3200" b="1" dirty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До 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21.07.2014 </a:t>
            </a:r>
            <a:r>
              <a:rPr lang="bg-BG" sz="3200" b="1" dirty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г. – обявяване на  списъци 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от трето </a:t>
            </a:r>
            <a:r>
              <a:rPr lang="bg-BG" sz="3200" b="1" dirty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класиране;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22.07.2014 </a:t>
            </a:r>
            <a:r>
              <a:rPr lang="bg-BG" sz="3200" b="1" dirty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г. – записване;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bg-BG" sz="3200" b="1" dirty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Обявяване на брой незаети места след 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трето класиране – до 24.07.2014 г.</a:t>
            </a:r>
            <a:endParaRPr lang="bg-BG" sz="3200" b="1" dirty="0">
              <a:solidFill>
                <a:schemeClr val="accent5">
                  <a:lumMod val="50000"/>
                </a:schemeClr>
              </a:solidFill>
              <a:latin typeface="Book Antiqua" pitchFamily="18" charset="0"/>
            </a:endParaRPr>
          </a:p>
          <a:p>
            <a:r>
              <a:rPr lang="bg-BG" sz="3200" b="1" dirty="0">
                <a:solidFill>
                  <a:srgbClr val="C00000"/>
                </a:solidFill>
                <a:latin typeface="Book Antiqua" pitchFamily="18" charset="0"/>
              </a:rPr>
              <a:t>!!! Записването се извършва в училището с ОРИГИНАЛ на свидетелството за основно образование.</a:t>
            </a:r>
          </a:p>
          <a:p>
            <a:pPr algn="ctr"/>
            <a:endParaRPr lang="bg-BG" sz="3200" b="1" dirty="0" smtClean="0">
              <a:solidFill>
                <a:schemeClr val="accent5">
                  <a:lumMod val="50000"/>
                </a:schemeClr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44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1"/>
            <a:ext cx="8077200" cy="914400"/>
          </a:xfrm>
        </p:spPr>
        <p:txBody>
          <a:bodyPr>
            <a:noAutofit/>
          </a:bodyPr>
          <a:lstStyle/>
          <a:p>
            <a:pPr algn="ctr"/>
            <a:r>
              <a:rPr lang="bg-BG" sz="3600" b="1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Прием в средни училища на Община Бургас</a:t>
            </a:r>
            <a:endParaRPr lang="en-US" sz="3600" b="1" dirty="0">
              <a:solidFill>
                <a:schemeClr val="accent3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/>
          </a:bodyPr>
          <a:lstStyle/>
          <a:p>
            <a:pPr marL="457200" indent="-457200" algn="just">
              <a:buFont typeface="Wingdings" pitchFamily="2" charset="2"/>
              <a:buChar char="v"/>
            </a:pPr>
            <a:r>
              <a:rPr lang="bg-BG" sz="35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СОУ „Петко Росен“: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bg-BG" sz="3500" b="1" dirty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п</a:t>
            </a:r>
            <a:r>
              <a:rPr lang="bg-BG" sz="35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рофесионална паралелка – Фризьорство, професия - Фризьор;</a:t>
            </a:r>
            <a:endParaRPr lang="bg-BG" sz="3500" b="1" dirty="0">
              <a:solidFill>
                <a:schemeClr val="accent5">
                  <a:lumMod val="50000"/>
                </a:schemeClr>
              </a:solidFill>
              <a:latin typeface="Book Antiqua" pitchFamily="18" charset="0"/>
            </a:endParaRPr>
          </a:p>
          <a:p>
            <a:pPr marL="457200" indent="-457200" algn="just">
              <a:buFont typeface="Wingdings" pitchFamily="2" charset="2"/>
              <a:buChar char="v"/>
            </a:pPr>
            <a:r>
              <a:rPr lang="bg-BG" sz="35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СОУ „Св.св.Кирил и Методий“: </a:t>
            </a:r>
          </a:p>
          <a:p>
            <a:pPr marL="457200" indent="-457200" algn="just">
              <a:buFont typeface="Wingdings" pitchFamily="2" charset="2"/>
              <a:buChar char="ü"/>
            </a:pPr>
            <a:r>
              <a:rPr lang="bg-BG" sz="2800" b="1" dirty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1</a:t>
            </a:r>
            <a:r>
              <a:rPr lang="bg-BG" sz="28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 непрофилирана  паралелка</a:t>
            </a:r>
            <a:r>
              <a:rPr lang="bg-BG" sz="2800" b="1" dirty="0" smtClean="0">
                <a:solidFill>
                  <a:schemeClr val="tx1"/>
                </a:solidFill>
                <a:latin typeface="Book Antiqua" pitchFamily="18" charset="0"/>
              </a:rPr>
              <a:t>; 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bg-BG" sz="35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СОУ „Константин Преславски“: </a:t>
            </a:r>
            <a:endParaRPr lang="bg-BG" sz="3500" b="1" dirty="0">
              <a:solidFill>
                <a:schemeClr val="accent5">
                  <a:lumMod val="50000"/>
                </a:schemeClr>
              </a:solidFill>
              <a:latin typeface="Book Antiqua" pitchFamily="18" charset="0"/>
            </a:endParaRPr>
          </a:p>
          <a:p>
            <a:pPr marL="457200" indent="-457200" algn="just">
              <a:buFont typeface="Wingdings" pitchFamily="2" charset="2"/>
              <a:buChar char="ü"/>
            </a:pP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 </a:t>
            </a:r>
            <a:r>
              <a:rPr lang="bg-BG" sz="28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1 паралелка Информационни технологии; 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bg-BG" sz="35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СОУ „Добри Чинтулов“:</a:t>
            </a:r>
          </a:p>
          <a:p>
            <a:pPr marL="457200" indent="-457200" algn="just">
              <a:buFont typeface="Wingdings" pitchFamily="2" charset="2"/>
              <a:buChar char="ü"/>
            </a:pPr>
            <a:r>
              <a:rPr lang="bg-BG" sz="28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1 паралелка – Музика;</a:t>
            </a:r>
          </a:p>
          <a:p>
            <a:pPr marL="457200" indent="-457200" algn="just">
              <a:buFont typeface="Wingdings" pitchFamily="2" charset="2"/>
              <a:buChar char="Ø"/>
            </a:pPr>
            <a:endParaRPr lang="bg-BG" sz="3200" b="1" dirty="0" smtClean="0">
              <a:solidFill>
                <a:schemeClr val="accent5">
                  <a:lumMod val="50000"/>
                </a:schemeClr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98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1"/>
            <a:ext cx="8077200" cy="914400"/>
          </a:xfrm>
        </p:spPr>
        <p:txBody>
          <a:bodyPr>
            <a:noAutofit/>
          </a:bodyPr>
          <a:lstStyle/>
          <a:p>
            <a:pPr algn="ctr"/>
            <a:r>
              <a:rPr lang="bg-BG" sz="3600" b="1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Прием в средни училища на Община Бургас</a:t>
            </a:r>
            <a:endParaRPr lang="en-US" sz="3600" b="1" dirty="0">
              <a:solidFill>
                <a:schemeClr val="accent3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fontScale="92500" lnSpcReduction="20000"/>
          </a:bodyPr>
          <a:lstStyle/>
          <a:p>
            <a:pPr marL="457200" indent="-457200" algn="just">
              <a:buFont typeface="Wingdings" pitchFamily="2" charset="2"/>
              <a:buChar char="v"/>
            </a:pP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СОУ „Йордан Йовков“: </a:t>
            </a:r>
          </a:p>
          <a:p>
            <a:pPr marL="457200" indent="-457200" algn="just">
              <a:buFont typeface="Wingdings" pitchFamily="2" charset="2"/>
              <a:buChar char="ü"/>
            </a:pPr>
            <a:r>
              <a:rPr lang="bg-BG" sz="28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1 непрофилирана паралелка;</a:t>
            </a:r>
          </a:p>
          <a:p>
            <a:pPr marL="457200" indent="-457200" algn="just">
              <a:buFont typeface="Wingdings" pitchFamily="2" charset="2"/>
              <a:buChar char="ü"/>
            </a:pPr>
            <a:r>
              <a:rPr lang="bg-BG" sz="28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1 професионална паралелка – “Конструиране, моделиране и технология на облекло от текстил”;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СОУ „Димчо Дебелянов“:</a:t>
            </a:r>
          </a:p>
          <a:p>
            <a:pPr marL="457200" indent="-457200" algn="just">
              <a:buFont typeface="Wingdings" pitchFamily="2" charset="2"/>
              <a:buChar char="ü"/>
            </a:pPr>
            <a:r>
              <a:rPr lang="bg-BG" sz="28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1 паралелка – Музика;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СОУ „Иван Вазов“:</a:t>
            </a:r>
          </a:p>
          <a:p>
            <a:pPr marL="457200" indent="-457200" algn="just">
              <a:buFont typeface="Wingdings" pitchFamily="2" charset="2"/>
              <a:buChar char="ü"/>
            </a:pPr>
            <a:r>
              <a:rPr lang="bg-BG" sz="28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1 паралелка  Информационни технологии;</a:t>
            </a:r>
          </a:p>
          <a:p>
            <a:pPr marL="457200" indent="-457200" algn="just">
              <a:buFont typeface="Wingdings" pitchFamily="2" charset="2"/>
              <a:buChar char="ü"/>
            </a:pPr>
            <a:r>
              <a:rPr lang="bg-BG" sz="28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1 непрофилирана паралелка;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СОУ „Константин Петканов“:</a:t>
            </a:r>
          </a:p>
          <a:p>
            <a:pPr marL="457200" indent="-457200" algn="just">
              <a:buFont typeface="Wingdings" pitchFamily="2" charset="2"/>
              <a:buChar char="ü"/>
            </a:pPr>
            <a:r>
              <a:rPr lang="bg-BG" sz="28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1 паралелка – Информационни технологии; </a:t>
            </a:r>
          </a:p>
        </p:txBody>
      </p:sp>
    </p:spTree>
    <p:extLst>
      <p:ext uri="{BB962C8B-B14F-4D97-AF65-F5344CB8AC3E}">
        <p14:creationId xmlns:p14="http://schemas.microsoft.com/office/powerpoint/2010/main" val="87605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1359</TotalTime>
  <Words>592</Words>
  <Application>Microsoft Office PowerPoint</Application>
  <PresentationFormat>On-screen Show (4:3)</PresentationFormat>
  <Paragraphs>81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Austin</vt:lpstr>
      <vt:lpstr>ПРИЕМ В ПРОФИЛИРАНИ И  ПРОФЕСИОНАЛНИ УЧИЛИЩА СЛЕД ОСНОВНО ОБРАЗОВАНИЕ</vt:lpstr>
      <vt:lpstr> В профилираните и професионалните паралелки в училищата на Община Бургас прием след завършено основно образование се осъществява по документи.    </vt:lpstr>
      <vt:lpstr>Изисквания към учениците за участие в приема:  - да са завършили основно образование; - да не са по-възрастни от 17 години в годината на кандидатстване; - профилите „Изкуства“, „Спорт“ и специалностите от различните професии да не са противопоказни на зравословното им състояние; </vt:lpstr>
      <vt:lpstr>НЕОБХОДИМИ ДОКУМЕНТИ</vt:lpstr>
      <vt:lpstr>График на дейностите по прием – І класиране</vt:lpstr>
      <vt:lpstr>График на дейностите по прием – ІІ класиране</vt:lpstr>
      <vt:lpstr>График на дейностите по прием – ІІІ класиране</vt:lpstr>
      <vt:lpstr>Прием в средни училища на Община Бургас</vt:lpstr>
      <vt:lpstr>Прием в средни училища на Община Бургас</vt:lpstr>
      <vt:lpstr>Прием в средни училища на Община Бургас</vt:lpstr>
      <vt:lpstr>Прием в средни училища на Община Бургас</vt:lpstr>
      <vt:lpstr>Прием в средни училища на Община Бургас</vt:lpstr>
      <vt:lpstr>Прием в средни училища на Община Бургас</vt:lpstr>
      <vt:lpstr>PowerPoint Presentation</vt:lpstr>
      <vt:lpstr>БЛАГОДАРЯ ЗА ВНИМАНИЕТО! 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Kalina</dc:creator>
  <cp:lastModifiedBy>Teacher</cp:lastModifiedBy>
  <cp:revision>108</cp:revision>
  <dcterms:created xsi:type="dcterms:W3CDTF">2006-08-16T00:00:00Z</dcterms:created>
  <dcterms:modified xsi:type="dcterms:W3CDTF">2014-04-29T15:15:22Z</dcterms:modified>
</cp:coreProperties>
</file>