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0" r:id="rId3"/>
    <p:sldId id="301" r:id="rId4"/>
    <p:sldId id="302" r:id="rId5"/>
    <p:sldId id="265" r:id="rId6"/>
    <p:sldId id="298" r:id="rId7"/>
    <p:sldId id="299" r:id="rId8"/>
    <p:sldId id="285" r:id="rId9"/>
    <p:sldId id="292" r:id="rId10"/>
    <p:sldId id="284" r:id="rId11"/>
    <p:sldId id="294" r:id="rId12"/>
    <p:sldId id="297" r:id="rId13"/>
    <p:sldId id="303" r:id="rId14"/>
    <p:sldId id="29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4622" autoAdjust="0"/>
  </p:normalViewPr>
  <p:slideViewPr>
    <p:cSldViewPr>
      <p:cViewPr>
        <p:scale>
          <a:sx n="82" d="100"/>
          <a:sy n="82" d="100"/>
        </p:scale>
        <p:origin x="-7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2286000"/>
            <a:ext cx="4419600" cy="320040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ПРИЕМ В ПРОФИЛИРАНИ И  ПРОФЕСИОНАЛНИ УЧИЛИЩА СЛЕД ОСНОВНО ОБРАЗОВАНИЕ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334000"/>
            <a:ext cx="3309803" cy="7620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bg-BG" b="1" dirty="0" smtClean="0"/>
          </a:p>
          <a:p>
            <a:pPr algn="ctr"/>
            <a:r>
              <a:rPr lang="bg-BG" sz="2400" b="1" dirty="0" smtClean="0"/>
              <a:t>Учебна 201</a:t>
            </a:r>
            <a:r>
              <a:rPr lang="en-US" sz="2400" b="1" dirty="0" smtClean="0"/>
              <a:t>3</a:t>
            </a:r>
            <a:r>
              <a:rPr lang="bg-BG" sz="2400" b="1" dirty="0" smtClean="0"/>
              <a:t>/1</a:t>
            </a:r>
            <a:r>
              <a:rPr lang="en-US" sz="2400" b="1" dirty="0" smtClean="0"/>
              <a:t>4</a:t>
            </a:r>
            <a:r>
              <a:rPr lang="bg-BG" sz="2400" b="1" dirty="0" smtClean="0"/>
              <a:t> година</a:t>
            </a:r>
          </a:p>
        </p:txBody>
      </p:sp>
    </p:spTree>
    <p:extLst>
      <p:ext uri="{BB962C8B-B14F-4D97-AF65-F5344CB8AC3E}">
        <p14:creationId xmlns:p14="http://schemas.microsoft.com/office/powerpoint/2010/main" val="35707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 по туризъм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sym typeface="Wingdings" pitchFamily="2" charset="2"/>
              </a:rPr>
              <a:t>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sym typeface="Wingdings" pitchFamily="2" charset="2"/>
              </a:rPr>
              <a:t>Техник – технолог в ХВП - производство на хляб, хлебни и сладкарски изделия - 1; </a:t>
            </a:r>
            <a:endParaRPr lang="bg-BG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Готвач - производство на кулинарни изделия и напитки - 2;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6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 по морско корабоплаване и риболов: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Корабни машини и механизми – 1 ;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bg-BG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bg-BG" sz="32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8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ПГМЕЕ:</a:t>
            </a:r>
            <a:endParaRPr lang="bg-BG" sz="26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6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а</a:t>
            </a:r>
            <a:r>
              <a:rPr lang="bg-BG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втотранспортна техника – 1 паралелка;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ПГХТ: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6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</a:t>
            </a:r>
            <a:r>
              <a:rPr lang="bg-BG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истемно програмиране – 1 паралелка;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екология и опазване на околната среда – 1 паралелка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ПГЕЕ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електрически инсталации – 1 паралелка;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компютърна техника и технологии – 1 паралелка; 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bg-BG" sz="26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bg-BG" sz="26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 по транспорт: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а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втотранспортна техника – 1 паралелка;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а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втобояджийство – 0,5 паралелка;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bg-BG" sz="24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а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втотенекеджийство – 0,5 паралелка;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ПТГ: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топлотехника – 1 паралелка;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bg-BG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 по дървообработване: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производство на тапицирани изделия - 0,5 паралелка;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производство на мебели - 0,5 паралелка;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горско и ловно стопанство – 1 паралелка;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ПГ по градостроителство и инсталации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топлотехника – 1 паралелка;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вътрешни облицовки и настилки – 1 паралелка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bg-BG" sz="28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algn="just"/>
            <a:endParaRPr lang="bg-BG" sz="28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bg-BG" sz="4400" b="1" dirty="0" smtClean="0">
                <a:solidFill>
                  <a:srgbClr val="002060"/>
                </a:solidFill>
                <a:latin typeface="Book Antiqua" pitchFamily="18" charset="0"/>
              </a:rPr>
              <a:t>Нормативни документи и допълнителна информация за приема след основно образование – </a:t>
            </a:r>
          </a:p>
          <a:p>
            <a:pPr algn="ctr"/>
            <a:r>
              <a:rPr lang="en-US" sz="4400" b="1" u="sng" dirty="0">
                <a:solidFill>
                  <a:srgbClr val="002060"/>
                </a:solidFill>
                <a:latin typeface="Book Antiqua" pitchFamily="18" charset="0"/>
              </a:rPr>
              <a:t>www.rioburgas.org</a:t>
            </a:r>
          </a:p>
          <a:p>
            <a:pPr algn="ctr"/>
            <a:endParaRPr lang="bg-BG" sz="2800" b="1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43200"/>
            <a:ext cx="36576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БЛАГОДАРЯ ЗА ВНИМАНИЕТО!</a:t>
            </a:r>
            <a:b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sym typeface="Wingdings" pitchFamily="2" charset="2"/>
              </a:rPr>
              <a:t>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5181600"/>
          </a:xfrm>
        </p:spPr>
        <p:txBody>
          <a:bodyPr/>
          <a:lstStyle/>
          <a:p>
            <a:r>
              <a:rPr lang="bg-BG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	</a:t>
            </a:r>
            <a:r>
              <a:rPr lang="bg-BG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В профилираните и професионалните паралелки в училищата на Община Бургас прием след завършено основно образование се осъществява по документи.   </a:t>
            </a:r>
            <a:br>
              <a:rPr lang="bg-BG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7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Изисквания към учениците за участие в приема:</a:t>
            </a:r>
            <a:br>
              <a:rPr lang="bg-BG" sz="36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</a:b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- да са завършили основно образование;</a:t>
            </a:r>
            <a:b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- да не са по-възрастни от 17 години в годината на кандидатстване;</a:t>
            </a:r>
            <a:b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</a:br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- профилите „Изкуства“, „Спорт“ и специалностите от различните професии да не са противопоказни на зравословното им състояние; 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914400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НЕОБХОДИМИ ДОКУМЕНТИ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latin typeface="Book Antiqua" pitchFamily="18" charset="0"/>
              </a:rPr>
              <a:t>ЗАЯВЛЕНИЕ за участие в класиране по образец на училището;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latin typeface="Book Antiqua" pitchFamily="18" charset="0"/>
              </a:rPr>
              <a:t>КОПИЕ на свидетелството за основно образование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 (</a:t>
            </a:r>
            <a:r>
              <a:rPr lang="bg-BG" sz="2800" b="1" dirty="0" smtClean="0">
                <a:solidFill>
                  <a:srgbClr val="FF0000"/>
                </a:solidFill>
                <a:latin typeface="Book Antiqua" pitchFamily="18" charset="0"/>
              </a:rPr>
              <a:t>представя се и оригиналът за сверяване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)</a:t>
            </a:r>
            <a:r>
              <a:rPr lang="bg-BG" sz="2800" dirty="0" smtClean="0">
                <a:latin typeface="Book Antiqua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bg-BG" sz="2800" b="1" dirty="0" smtClean="0">
                <a:latin typeface="Book Antiqua" pitchFamily="18" charset="0"/>
              </a:rPr>
              <a:t>МЕДИЦИНСКО СВИДЕТЕЛСТВО</a:t>
            </a:r>
            <a:r>
              <a:rPr lang="bg-BG" sz="2800" dirty="0" smtClean="0">
                <a:latin typeface="Book Antiqua" pitchFamily="18" charset="0"/>
              </a:rPr>
              <a:t>, удостоверяващо, че профилът или професията, за която се кандидатства, не е противопоказна на здравето;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7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799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График на дейностите по прием – І класиране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05800" cy="48006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.-0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4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.07.201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4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г. - подаване на документи;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До 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7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.07.201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4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г. – обявяване на  списъци от първо класиране;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На 0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8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.07.2014 г. – записване;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09.07.2014 г. – обявяване на незаети места.</a:t>
            </a:r>
          </a:p>
          <a:p>
            <a:r>
              <a:rPr lang="bg-BG" sz="3200" b="1" dirty="0" smtClean="0">
                <a:solidFill>
                  <a:srgbClr val="C00000"/>
                </a:solidFill>
                <a:latin typeface="Book Antiqua" pitchFamily="18" charset="0"/>
              </a:rPr>
              <a:t>!!! Записването се извършва в училището с ОРИГИНАЛ на свидетелството за основно образование.</a:t>
            </a:r>
          </a:p>
        </p:txBody>
      </p:sp>
    </p:spTree>
    <p:extLst>
      <p:ext uri="{BB962C8B-B14F-4D97-AF65-F5344CB8AC3E}">
        <p14:creationId xmlns:p14="http://schemas.microsoft.com/office/powerpoint/2010/main" val="37894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799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График на дейностите по прием – ІІ класиране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10.07.2014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г. - подаване на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документи за участие във второ класиране; 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До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14.07.2014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г. – обявяване на  списъци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от второ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класиране;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15.07.2014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г. – записване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Обявяване на брой незаети места след второ класиране – до 17.07.2014 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bg-BG" sz="3200" b="1" dirty="0">
                <a:solidFill>
                  <a:srgbClr val="C00000"/>
                </a:solidFill>
                <a:latin typeface="Book Antiqua" pitchFamily="18" charset="0"/>
              </a:rPr>
              <a:t>!!! Записването се извършва в училището с ОРИГИНАЛ на свидетелството за основно образование.</a:t>
            </a:r>
          </a:p>
          <a:p>
            <a:pPr algn="ctr"/>
            <a:endParaRPr lang="bg-BG" sz="32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799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График на дейностите по прием – ІІІ класиране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077199" cy="4800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18.07.2014г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. - подаване на документи за участие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в трето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класиране;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До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21.07.2014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г. – обявяване на  списъци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от трето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класиране;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22.07.2014 </a:t>
            </a: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г. – записване;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Обявяване на брой незаети места след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трето класиране – до 24.07.2014 г.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r>
              <a:rPr lang="bg-BG" sz="3200" b="1" dirty="0">
                <a:solidFill>
                  <a:srgbClr val="C00000"/>
                </a:solidFill>
                <a:latin typeface="Book Antiqua" pitchFamily="18" charset="0"/>
              </a:rPr>
              <a:t>!!! Записването се извършва в училището с ОРИГИНАЛ на свидетелството за основно образование.</a:t>
            </a:r>
          </a:p>
          <a:p>
            <a:pPr algn="ctr"/>
            <a:endParaRPr lang="bg-BG" sz="32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g-BG" sz="35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„Петко Росен“: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35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</a:t>
            </a:r>
            <a:r>
              <a:rPr lang="bg-BG" sz="35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рофесионална паралелка – Фризьорство, професия - Фризьор;</a:t>
            </a:r>
            <a:endParaRPr lang="bg-BG" sz="35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5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„Св.св.Кирил и Методий“: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непрофилирана  паралелка</a:t>
            </a:r>
            <a:r>
              <a:rPr lang="bg-BG" sz="2800" b="1" dirty="0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5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„Константин Преславски“: </a:t>
            </a:r>
            <a:endParaRPr lang="bg-BG" sz="35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паралелка Информационни технологии;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5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„Добри Чинтулов“: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паралелка – Музика;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bg-BG" sz="3200" b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Прием в средни училища на Община Бургас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„Йордан Йовков“: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непрофилирана паралелка;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професионална паралелка – “Конструиране, моделиране и технология на облекло от текстил”;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„Димчо Дебелянов“: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паралелка – Музика;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„Иван Вазов“: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паралелка  Информационни технологии;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непрофилирана паралелка;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СОУ „Константин Петканов“: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1 паралелка – Информационни технологии; </a:t>
            </a:r>
          </a:p>
        </p:txBody>
      </p:sp>
    </p:spTree>
    <p:extLst>
      <p:ext uri="{BB962C8B-B14F-4D97-AF65-F5344CB8AC3E}">
        <p14:creationId xmlns:p14="http://schemas.microsoft.com/office/powerpoint/2010/main" val="8760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1359</TotalTime>
  <Words>592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ПРИЕМ В ПРОФИЛИРАНИ И  ПРОФЕСИОНАЛНИ УЧИЛИЩА СЛЕД ОСНОВНО ОБРАЗОВАНИЕ</vt:lpstr>
      <vt:lpstr> В профилираните и професионалните паралелки в училищата на Община Бургас прием след завършено основно образование се осъществява по документи.    </vt:lpstr>
      <vt:lpstr>Изисквания към учениците за участие в приема:  - да са завършили основно образование; - да не са по-възрастни от 17 години в годината на кандидатстване; - профилите „Изкуства“, „Спорт“ и специалностите от различните професии да не са противопоказни на зравословното им състояние; </vt:lpstr>
      <vt:lpstr>НЕОБХОДИМИ ДОКУМЕНТИ</vt:lpstr>
      <vt:lpstr>График на дейностите по прием – І класиране</vt:lpstr>
      <vt:lpstr>График на дейностите по прием – ІІ класиране</vt:lpstr>
      <vt:lpstr>График на дейностите по прием – ІІІ класиране</vt:lpstr>
      <vt:lpstr>Прием в средни училища на Община Бургас</vt:lpstr>
      <vt:lpstr>Прием в средни училища на Община Бургас</vt:lpstr>
      <vt:lpstr>Прием в средни училища на Община Бургас</vt:lpstr>
      <vt:lpstr>Прием в средни училища на Община Бургас</vt:lpstr>
      <vt:lpstr>Прием в средни училища на Община Бургас</vt:lpstr>
      <vt:lpstr>Прием в средни училища на Община Бургас</vt:lpstr>
      <vt:lpstr>PowerPoint Presentation</vt:lpstr>
      <vt:lpstr>БЛАГОДАРЯ ЗА ВНИМАНИЕТО!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Kalina</dc:creator>
  <cp:lastModifiedBy>Teacher</cp:lastModifiedBy>
  <cp:revision>108</cp:revision>
  <dcterms:created xsi:type="dcterms:W3CDTF">2006-08-16T00:00:00Z</dcterms:created>
  <dcterms:modified xsi:type="dcterms:W3CDTF">2014-04-29T15:15:22Z</dcterms:modified>
</cp:coreProperties>
</file>